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2" r:id="rId3"/>
    <p:sldId id="258" r:id="rId4"/>
    <p:sldId id="259" r:id="rId5"/>
    <p:sldId id="260" r:id="rId6"/>
    <p:sldId id="263" r:id="rId7"/>
    <p:sldId id="261" r:id="rId8"/>
    <p:sldId id="267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5297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4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5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0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8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0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3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9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1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8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0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FBAB251-ACCC-4A0F-B3B1-F5165A8CA51B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1DD4-8E84-42FB-9B1D-8F066CAD0E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Thermal and barometric constraints on the intrusive and unroofing history of the Black Mountains: </a:t>
            </a:r>
            <a:br>
              <a:rPr lang="en-US" sz="3200" b="1" dirty="0"/>
            </a:br>
            <a:r>
              <a:rPr lang="en-US" sz="3200" b="1" dirty="0"/>
              <a:t>Implications for timing, initial dip, and kinematics of detachment faulting in the Death Valley region, California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9F5EB-775E-4BB1-825D-0D77B1469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40" y="5166360"/>
            <a:ext cx="9418320" cy="1691640"/>
          </a:xfrm>
        </p:spPr>
        <p:txBody>
          <a:bodyPr/>
          <a:lstStyle/>
          <a:p>
            <a:r>
              <a:rPr lang="en-US" dirty="0"/>
              <a:t>Holm &amp; Snow 1992</a:t>
            </a:r>
          </a:p>
        </p:txBody>
      </p:sp>
    </p:spTree>
    <p:extLst>
      <p:ext uri="{BB962C8B-B14F-4D97-AF65-F5344CB8AC3E}">
        <p14:creationId xmlns:p14="http://schemas.microsoft.com/office/powerpoint/2010/main" val="426175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B2E66-576B-46DD-B1AB-4E22D6941127}"/>
              </a:ext>
            </a:extLst>
          </p:cNvPr>
          <p:cNvSpPr txBox="1">
            <a:spLocks/>
          </p:cNvSpPr>
          <p:nvPr/>
        </p:nvSpPr>
        <p:spPr>
          <a:xfrm>
            <a:off x="288750" y="243281"/>
            <a:ext cx="3847023" cy="793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96429-901D-44BC-8F5E-1D3478E60759}"/>
              </a:ext>
            </a:extLst>
          </p:cNvPr>
          <p:cNvSpPr txBox="1">
            <a:spLocks/>
          </p:cNvSpPr>
          <p:nvPr/>
        </p:nvSpPr>
        <p:spPr>
          <a:xfrm>
            <a:off x="506862" y="1036982"/>
            <a:ext cx="2731288" cy="2066946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Closure Temps</a:t>
            </a:r>
          </a:p>
          <a:p>
            <a:pPr marL="0" indent="0">
              <a:buNone/>
            </a:pPr>
            <a:r>
              <a:rPr lang="en-US" dirty="0"/>
              <a:t>Hornblende 500 ±25°</a:t>
            </a:r>
          </a:p>
          <a:p>
            <a:pPr marL="0" indent="0">
              <a:buNone/>
            </a:pPr>
            <a:r>
              <a:rPr lang="en-US" dirty="0"/>
              <a:t>Muscovite 350 ±25°</a:t>
            </a:r>
          </a:p>
          <a:p>
            <a:pPr marL="0" indent="0">
              <a:buNone/>
            </a:pPr>
            <a:r>
              <a:rPr lang="en-US" dirty="0"/>
              <a:t>Biotite 300 ±25°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A10633C-1E93-408A-8286-E131A97781F3}"/>
              </a:ext>
            </a:extLst>
          </p:cNvPr>
          <p:cNvSpPr txBox="1">
            <a:spLocks/>
          </p:cNvSpPr>
          <p:nvPr/>
        </p:nvSpPr>
        <p:spPr>
          <a:xfrm>
            <a:off x="4072184" y="1036981"/>
            <a:ext cx="5063427" cy="2567031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Willow Spring Pluton paleodepth</a:t>
            </a:r>
          </a:p>
          <a:p>
            <a:r>
              <a:rPr lang="en-US" dirty="0"/>
              <a:t>Basin &amp; range geothermal gradients of 25-30°C/km </a:t>
            </a:r>
          </a:p>
          <a:p>
            <a:pPr marL="0" indent="0">
              <a:buNone/>
            </a:pPr>
            <a:r>
              <a:rPr lang="en-US" b="1" dirty="0"/>
              <a:t>Determining Initial Dip </a:t>
            </a:r>
          </a:p>
          <a:p>
            <a:r>
              <a:rPr lang="en-US" dirty="0"/>
              <a:t>Only 3-5km of overburden above nonconformity and extension of 10-20% within the range block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4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E5C8-2000-406B-AD11-85CEC522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90009-A7A7-4746-A68E-E24987AA1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Take Home Points</a:t>
            </a:r>
          </a:p>
          <a:p>
            <a:r>
              <a:rPr lang="en-US" baseline="30000" dirty="0"/>
              <a:t>40</a:t>
            </a:r>
            <a:r>
              <a:rPr lang="en-US" dirty="0"/>
              <a:t>Ar/</a:t>
            </a:r>
            <a:r>
              <a:rPr lang="en-US" baseline="30000" dirty="0"/>
              <a:t>39</a:t>
            </a:r>
            <a:r>
              <a:rPr lang="en-US" dirty="0"/>
              <a:t>Ar dating of intrusions within the Black Mtns. resulted in age and depth constraints of intrusive complexes </a:t>
            </a:r>
          </a:p>
          <a:p>
            <a:r>
              <a:rPr lang="en-US" dirty="0"/>
              <a:t>Southeastern Black Mountains were at shallow crustal levels before onset of Tertiary extension</a:t>
            </a:r>
          </a:p>
          <a:p>
            <a:r>
              <a:rPr lang="en-US" dirty="0"/>
              <a:t>Unroofing of complexes between 9-10Ma with rates between 0-3.2mm/</a:t>
            </a:r>
            <a:r>
              <a:rPr lang="en-US" dirty="0" err="1"/>
              <a:t>yr</a:t>
            </a:r>
            <a:endParaRPr lang="en-US" dirty="0"/>
          </a:p>
          <a:p>
            <a:r>
              <a:rPr lang="en-US" dirty="0"/>
              <a:t>Exhumation of 10-15km of crystalline rocks of the Black Mtns. along a NW direction subparallel to regional extension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2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42FC-8FEE-4296-A206-5ACF97BC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2" y="184558"/>
            <a:ext cx="4504157" cy="81886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F8D01-BC3E-4A60-A349-E7E40DB01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79" y="1555335"/>
            <a:ext cx="6316911" cy="5189414"/>
          </a:xfrm>
        </p:spPr>
        <p:txBody>
          <a:bodyPr>
            <a:normAutofit/>
          </a:bodyPr>
          <a:lstStyle/>
          <a:p>
            <a:r>
              <a:rPr lang="en-US" sz="2400" dirty="0"/>
              <a:t>Black Mountains are centrally located in Death Valley with the Sierras to the West &amp; Spring Mtns. to the East</a:t>
            </a:r>
          </a:p>
          <a:p>
            <a:r>
              <a:rPr lang="en-US" sz="2400" dirty="0"/>
              <a:t>Primarily Miocene intrusions of gabbroic to </a:t>
            </a:r>
            <a:r>
              <a:rPr lang="en-US" sz="2400" dirty="0" err="1"/>
              <a:t>dioritic</a:t>
            </a:r>
            <a:r>
              <a:rPr lang="en-US" sz="2400" dirty="0"/>
              <a:t> </a:t>
            </a:r>
            <a:r>
              <a:rPr lang="en-US" sz="2400" dirty="0" err="1"/>
              <a:t>compostion</a:t>
            </a:r>
            <a:r>
              <a:rPr lang="en-US" sz="2400" dirty="0"/>
              <a:t> (intruded into Proterozoic basement)</a:t>
            </a:r>
          </a:p>
          <a:p>
            <a:r>
              <a:rPr lang="en-US" sz="2400" dirty="0"/>
              <a:t>Late Miocene silicic complex of granitic to monzonitic rocks</a:t>
            </a:r>
          </a:p>
          <a:p>
            <a:r>
              <a:rPr lang="en-US" sz="2400" dirty="0"/>
              <a:t>Metamorphic core complex ~1.7Ga exposed on the Western edge of the range composed of gneissic-schistose </a:t>
            </a:r>
            <a:r>
              <a:rPr lang="en-US" sz="2400" dirty="0" err="1"/>
              <a:t>metaseds</a:t>
            </a:r>
            <a:r>
              <a:rPr lang="en-US" sz="2400" dirty="0"/>
              <a:t> referred to as “turtlebacks”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7481B2-0A71-47F8-A9C2-D086697BA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123" y="0"/>
            <a:ext cx="45041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1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76B99-3E93-4CAE-96F1-044FAB549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919" y="377505"/>
            <a:ext cx="2538341" cy="793700"/>
          </a:xfrm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930E-A14D-4BCB-9E01-0770124C8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determine timing, pattern, and amount of unroofing in the Black Mtns. in order to understand lithospheric deformation </a:t>
            </a:r>
          </a:p>
          <a:p>
            <a:r>
              <a:rPr lang="en-US" dirty="0"/>
              <a:t>To use </a:t>
            </a:r>
            <a:r>
              <a:rPr lang="en-US" b="1" baseline="30000" dirty="0"/>
              <a:t>40</a:t>
            </a:r>
            <a:r>
              <a:rPr lang="en-US" b="1" dirty="0"/>
              <a:t>Ar/</a:t>
            </a:r>
            <a:r>
              <a:rPr lang="en-US" b="1" baseline="30000" dirty="0"/>
              <a:t>39</a:t>
            </a:r>
            <a:r>
              <a:rPr lang="en-US" b="1" dirty="0"/>
              <a:t>Ar </a:t>
            </a:r>
            <a:r>
              <a:rPr lang="en-US" dirty="0"/>
              <a:t>cooling ages to constrain Miocene intrusive history and unroofing in the Black Mountains</a:t>
            </a:r>
          </a:p>
          <a:p>
            <a:r>
              <a:rPr lang="en-US" dirty="0"/>
              <a:t>To understand pre-extensional depths, initial dips, and over kinematics of the range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6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4486-36D6-4787-B371-91DB984E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85" y="263214"/>
            <a:ext cx="2882289" cy="835645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B171-C2A6-4A41-A3F6-C5ECE8BED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45107" cy="4351338"/>
          </a:xfrm>
        </p:spPr>
        <p:txBody>
          <a:bodyPr/>
          <a:lstStyle/>
          <a:p>
            <a:r>
              <a:rPr lang="en-US" b="1" baseline="30000" dirty="0"/>
              <a:t>40</a:t>
            </a:r>
            <a:r>
              <a:rPr lang="en-US" b="1" dirty="0"/>
              <a:t>Ar/</a:t>
            </a:r>
            <a:r>
              <a:rPr lang="en-US" b="1" baseline="30000" dirty="0"/>
              <a:t>39</a:t>
            </a:r>
            <a:r>
              <a:rPr lang="en-US" b="1" dirty="0"/>
              <a:t>Ar </a:t>
            </a:r>
            <a:r>
              <a:rPr lang="en-US" dirty="0"/>
              <a:t>cooling age data and barometry on 18 syn-extensional intrusions across 55km</a:t>
            </a:r>
          </a:p>
          <a:p>
            <a:r>
              <a:rPr lang="en-US" dirty="0"/>
              <a:t>30 age dates from 18 localities were taken across 5 differing mineral systems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D2D2C4-37BE-47DF-A414-8EE77B51F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047" y="0"/>
            <a:ext cx="45451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98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2798-A503-47EE-8DBF-4B0BDE10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861" y="285226"/>
            <a:ext cx="3947691" cy="793700"/>
          </a:xfrm>
        </p:spPr>
        <p:txBody>
          <a:bodyPr>
            <a:normAutofit/>
          </a:bodyPr>
          <a:lstStyle/>
          <a:p>
            <a:r>
              <a:rPr lang="en-US" dirty="0"/>
              <a:t>Results (ages)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31DAD-5A74-43DB-B609-228CF7BB0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61" y="1325461"/>
            <a:ext cx="5733177" cy="553253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b="1" dirty="0"/>
              <a:t>Pre-Cambrian Basement (meta core complex)</a:t>
            </a:r>
          </a:p>
          <a:p>
            <a:r>
              <a:rPr lang="en-US" sz="5600" dirty="0"/>
              <a:t> 1411.6±10.7 Ma (muscovite separate)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b="1" dirty="0"/>
              <a:t>Willow Spring Diorite (~11.6 Ma) </a:t>
            </a:r>
          </a:p>
          <a:p>
            <a:r>
              <a:rPr lang="en-US" sz="5600" dirty="0"/>
              <a:t>11.6±0.2 Ma (</a:t>
            </a:r>
            <a:r>
              <a:rPr lang="en-US" sz="5600" dirty="0" err="1"/>
              <a:t>Asmerom</a:t>
            </a:r>
            <a:r>
              <a:rPr lang="en-US" sz="5600" dirty="0"/>
              <a:t> et al. 1990)</a:t>
            </a:r>
          </a:p>
          <a:p>
            <a:r>
              <a:rPr lang="en-US" sz="5600" dirty="0"/>
              <a:t>10.42±0.31 Ma (hornblende separate)</a:t>
            </a:r>
          </a:p>
          <a:p>
            <a:r>
              <a:rPr lang="en-US" sz="5600" dirty="0"/>
              <a:t>8.4-6.7Ma (biotite ages) here thought to represent cooling associated with extensional unroofing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b="1" dirty="0"/>
              <a:t>Smith Mountain Granitic Complex (~8.7 Ma) </a:t>
            </a:r>
          </a:p>
          <a:p>
            <a:r>
              <a:rPr lang="en-US" sz="5600" dirty="0"/>
              <a:t>8.7±0.1 Ma  (hornblende separate) </a:t>
            </a:r>
          </a:p>
          <a:p>
            <a:r>
              <a:rPr lang="en-US" sz="5600" dirty="0"/>
              <a:t>8.1±0.1 Ma (biotite separate) 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b="1" dirty="0"/>
              <a:t>Mylonitic Deformation (~8.9 Ma)</a:t>
            </a:r>
          </a:p>
          <a:p>
            <a:r>
              <a:rPr lang="en-US" sz="5600" dirty="0"/>
              <a:t>8.9±0.6 Ma (hornblende separate) </a:t>
            </a:r>
          </a:p>
          <a:p>
            <a:r>
              <a:rPr lang="en-US" sz="5600" dirty="0"/>
              <a:t>6.8±0.1 Ma (biotite separate) 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8C05F5B-AE1E-4333-8570-3AD4FBE12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151" y="0"/>
            <a:ext cx="47553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6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23C-6A63-4E63-A291-A1D023F8DDAA}"/>
              </a:ext>
            </a:extLst>
          </p:cNvPr>
          <p:cNvSpPr txBox="1">
            <a:spLocks/>
          </p:cNvSpPr>
          <p:nvPr/>
        </p:nvSpPr>
        <p:spPr>
          <a:xfrm>
            <a:off x="158692" y="1469093"/>
            <a:ext cx="4211972" cy="53889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/>
              <a:t>Willow Spring Diorite </a:t>
            </a:r>
          </a:p>
          <a:p>
            <a:r>
              <a:rPr lang="en-US" sz="1600" dirty="0"/>
              <a:t>Upper Bound 16.7-20km (hornblende cooling temp of 500°C)</a:t>
            </a:r>
          </a:p>
          <a:p>
            <a:r>
              <a:rPr lang="en-US" sz="1600" dirty="0"/>
              <a:t>Lower Bound  10-12km (biotite cooling temp 300°C)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Smith Mountain Granite Complex</a:t>
            </a:r>
          </a:p>
          <a:p>
            <a:r>
              <a:rPr lang="en-US" sz="1600" dirty="0"/>
              <a:t>8.2-11.8km (biotite cooling temp 300°C)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428BF-BA16-4543-95C3-43E9BCB44C4A}"/>
              </a:ext>
            </a:extLst>
          </p:cNvPr>
          <p:cNvSpPr txBox="1">
            <a:spLocks/>
          </p:cNvSpPr>
          <p:nvPr/>
        </p:nvSpPr>
        <p:spPr>
          <a:xfrm>
            <a:off x="355862" y="285226"/>
            <a:ext cx="4211972" cy="108218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Barometry (paleodepth)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FF9C8D-CCD7-43AF-84B8-57E4904A7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867" y="0"/>
            <a:ext cx="6668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1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ACEC6-0481-46A9-AB75-2BA35F6B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49" y="-347304"/>
            <a:ext cx="9692640" cy="1325562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8531E-33DD-4324-AB8F-8D1F5D026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705" y="1850458"/>
            <a:ext cx="5046649" cy="4351337"/>
          </a:xfrm>
        </p:spPr>
        <p:txBody>
          <a:bodyPr/>
          <a:lstStyle/>
          <a:p>
            <a:r>
              <a:rPr lang="en-US" dirty="0"/>
              <a:t>Cooling patterns in biotite ages of the Willow Spring plutons show decreasing ages toward the Northwest</a:t>
            </a:r>
          </a:p>
          <a:p>
            <a:r>
              <a:rPr lang="en-US" dirty="0"/>
              <a:t>Dike intrusion ages also decrease toward the Northwest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DE71E4-863E-4000-9B1C-19A6798166A3}"/>
              </a:ext>
            </a:extLst>
          </p:cNvPr>
          <p:cNvSpPr txBox="1">
            <a:spLocks/>
          </p:cNvSpPr>
          <p:nvPr/>
        </p:nvSpPr>
        <p:spPr>
          <a:xfrm>
            <a:off x="1053394" y="1850458"/>
            <a:ext cx="4755311" cy="22244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Willow Spring Pluton (Diorite)</a:t>
            </a:r>
          </a:p>
          <a:p>
            <a:r>
              <a:rPr lang="en-US" sz="1600" dirty="0"/>
              <a:t>~11.6Ma intruded at depth 10-15km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800" b="1" dirty="0"/>
              <a:t>Smith Mountain Granite</a:t>
            </a:r>
          </a:p>
          <a:p>
            <a:r>
              <a:rPr lang="en-US" sz="1600" dirty="0"/>
              <a:t>~8.7Ma intruded at depth of 8.2-11.8km</a:t>
            </a:r>
          </a:p>
        </p:txBody>
      </p:sp>
    </p:spTree>
    <p:extLst>
      <p:ext uri="{BB962C8B-B14F-4D97-AF65-F5344CB8AC3E}">
        <p14:creationId xmlns:p14="http://schemas.microsoft.com/office/powerpoint/2010/main" val="208797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036BCA-1990-4063-B3AB-3E0B62FF90CA}"/>
              </a:ext>
            </a:extLst>
          </p:cNvPr>
          <p:cNvSpPr txBox="1">
            <a:spLocks/>
          </p:cNvSpPr>
          <p:nvPr/>
        </p:nvSpPr>
        <p:spPr>
          <a:xfrm>
            <a:off x="355861" y="285226"/>
            <a:ext cx="4755311" cy="10821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Interpretations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FEA2F9-9054-4604-A2EB-2D01674E2115}"/>
              </a:ext>
            </a:extLst>
          </p:cNvPr>
          <p:cNvSpPr txBox="1">
            <a:spLocks/>
          </p:cNvSpPr>
          <p:nvPr/>
        </p:nvSpPr>
        <p:spPr>
          <a:xfrm>
            <a:off x="681661" y="1707629"/>
            <a:ext cx="4676838" cy="3442741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Using time &amp; depth constraints</a:t>
            </a:r>
          </a:p>
          <a:p>
            <a:r>
              <a:rPr lang="en-US" dirty="0"/>
              <a:t>Unroofing between 9-10Ma</a:t>
            </a:r>
          </a:p>
          <a:p>
            <a:r>
              <a:rPr lang="en-US" dirty="0"/>
              <a:t>Unroofing rates found to be 0-2.2mm/</a:t>
            </a:r>
            <a:r>
              <a:rPr lang="en-US" dirty="0" err="1"/>
              <a:t>yr</a:t>
            </a:r>
            <a:r>
              <a:rPr lang="en-US" dirty="0"/>
              <a:t> between 11.6-8.7Ma with more rapid rates &gt;2.3-3.2mm/</a:t>
            </a:r>
            <a:r>
              <a:rPr lang="en-US" dirty="0" err="1"/>
              <a:t>yr</a:t>
            </a:r>
            <a:r>
              <a:rPr lang="en-US" dirty="0"/>
              <a:t> after 8.7Ma</a:t>
            </a:r>
          </a:p>
          <a:p>
            <a:r>
              <a:rPr lang="en-US" dirty="0"/>
              <a:t> Granitic plutons ~10Ma were unroofed shortly after crystallization by ~9Ma</a:t>
            </a:r>
          </a:p>
          <a:p>
            <a:r>
              <a:rPr lang="en-US" dirty="0"/>
              <a:t>Exhumation of 10-15km of crystalline rocks of the Black Mtns. along a NW direction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BA0338-59C7-4EE9-AE84-DFC9CD66B0B1}"/>
              </a:ext>
            </a:extLst>
          </p:cNvPr>
          <p:cNvSpPr txBox="1">
            <a:spLocks/>
          </p:cNvSpPr>
          <p:nvPr/>
        </p:nvSpPr>
        <p:spPr>
          <a:xfrm>
            <a:off x="6456727" y="1707629"/>
            <a:ext cx="4316807" cy="1271579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Cooling Age Pattern</a:t>
            </a:r>
          </a:p>
          <a:p>
            <a:r>
              <a:rPr lang="en-US" sz="1600" dirty="0"/>
              <a:t>Unroofing of plutons toward the northwest, consistent with regional extension direction</a:t>
            </a:r>
          </a:p>
          <a:p>
            <a:r>
              <a:rPr lang="en-US" sz="1600" dirty="0"/>
              <a:t>Similar with dikes </a:t>
            </a:r>
          </a:p>
          <a:p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0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B554D-B6BB-4889-99FF-86E95161F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16" y="290259"/>
            <a:ext cx="2932623" cy="1325562"/>
          </a:xfrm>
        </p:spPr>
        <p:txBody>
          <a:bodyPr>
            <a:normAutofit/>
          </a:bodyPr>
          <a:lstStyle/>
          <a:p>
            <a:r>
              <a:rPr lang="en-US" dirty="0"/>
              <a:t>Unroofing Models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1887E-47BD-4725-B356-2F69E7F1E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69" y="1803633"/>
            <a:ext cx="3394017" cy="49830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“As extension and unloading of the footwall occurs, isostatic forces cause the footwall to flex and uplift, resulting in migration of the flexure through the footwall”</a:t>
            </a:r>
          </a:p>
          <a:p>
            <a:r>
              <a:rPr lang="en-US" dirty="0"/>
              <a:t>Seen by the NW cooling pattern and unroofing progressively  through the range</a:t>
            </a:r>
          </a:p>
          <a:p>
            <a:r>
              <a:rPr lang="en-US" dirty="0"/>
              <a:t>Initial average dip of the system ~20° with max of ~30°</a:t>
            </a:r>
          </a:p>
          <a:p>
            <a:r>
              <a:rPr lang="en-US" dirty="0"/>
              <a:t>Deepest portions of the black mountains were at a maximum depth of 15km prior to onset of unroofing </a:t>
            </a:r>
          </a:p>
          <a:p>
            <a:r>
              <a:rPr lang="en-US" dirty="0"/>
              <a:t>The SE Black Mountains were at shallow crustal levels (&lt;300°C) well before Tertiary extension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49AC4C-8023-42E5-86E6-B08EAD366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0273" y="0"/>
            <a:ext cx="7632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683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1740</TotalTime>
  <Words>659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Schoolbook</vt:lpstr>
      <vt:lpstr>Wingdings 2</vt:lpstr>
      <vt:lpstr>View</vt:lpstr>
      <vt:lpstr>Thermal and barometric constraints on the intrusive and unroofing history of the Black Mountains:  Implications for timing, initial dip, and kinematics of detachment faulting in the Death Valley region, California</vt:lpstr>
      <vt:lpstr>Background</vt:lpstr>
      <vt:lpstr>Purpose</vt:lpstr>
      <vt:lpstr>Methods</vt:lpstr>
      <vt:lpstr>Results (ages)</vt:lpstr>
      <vt:lpstr>PowerPoint Presentation</vt:lpstr>
      <vt:lpstr>Discussion</vt:lpstr>
      <vt:lpstr>PowerPoint Presentation</vt:lpstr>
      <vt:lpstr>Unroofing Models 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and barometric constraints on the intrusive and unroofing history of the black mountains: Implications for timing, initial dip, and kinematics of detachment faulting in the death valley region, California</dc:title>
  <dc:creator>Neal Mankins</dc:creator>
  <cp:lastModifiedBy>Neal Mankins</cp:lastModifiedBy>
  <cp:revision>46</cp:revision>
  <dcterms:created xsi:type="dcterms:W3CDTF">2020-02-09T00:28:02Z</dcterms:created>
  <dcterms:modified xsi:type="dcterms:W3CDTF">2020-02-10T05:28:11Z</dcterms:modified>
</cp:coreProperties>
</file>